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77" r:id="rId20"/>
    <p:sldId id="282" r:id="rId21"/>
    <p:sldId id="283" r:id="rId22"/>
    <p:sldId id="284" r:id="rId23"/>
    <p:sldId id="285" r:id="rId24"/>
  </p:sldIdLst>
  <p:sldSz cx="18288000" cy="10287000"/>
  <p:notesSz cx="6858000" cy="9144000"/>
  <p:embeddedFontLst>
    <p:embeddedFont>
      <p:font typeface="HK Grotesk Bold" panose="020B0604020202020204" charset="0"/>
      <p:regular r:id="rId25"/>
    </p:embeddedFont>
    <p:embeddedFont>
      <p:font typeface="Public Sans" panose="020B0604020202020204" charset="0"/>
      <p:regular r:id="rId26"/>
    </p:embeddedFont>
    <p:embeddedFont>
      <p:font typeface="Public Sans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2854AF-532D-42A1-BACF-AF1C25A95176}" v="2" dt="2024-09-16T15:46:01.9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63" autoAdjust="0"/>
    <p:restoredTop sz="94622" autoAdjust="0"/>
  </p:normalViewPr>
  <p:slideViewPr>
    <p:cSldViewPr>
      <p:cViewPr varScale="1">
        <p:scale>
          <a:sx n="52" d="100"/>
          <a:sy n="52" d="100"/>
        </p:scale>
        <p:origin x="64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w.shweta71@gmail.com" userId="46e237cc7b576f31" providerId="LiveId" clId="{CC2854AF-532D-42A1-BACF-AF1C25A95176}"/>
    <pc:docChg chg="modSld">
      <pc:chgData name="shaw.shweta71@gmail.com" userId="46e237cc7b576f31" providerId="LiveId" clId="{CC2854AF-532D-42A1-BACF-AF1C25A95176}" dt="2024-09-16T15:46:01.905" v="1" actId="20577"/>
      <pc:docMkLst>
        <pc:docMk/>
      </pc:docMkLst>
      <pc:sldChg chg="modSp mod">
        <pc:chgData name="shaw.shweta71@gmail.com" userId="46e237cc7b576f31" providerId="LiveId" clId="{CC2854AF-532D-42A1-BACF-AF1C25A95176}" dt="2024-09-16T15:46:01.905" v="1" actId="20577"/>
        <pc:sldMkLst>
          <pc:docMk/>
          <pc:sldMk cId="0" sldId="256"/>
        </pc:sldMkLst>
        <pc:spChg chg="mod">
          <ac:chgData name="shaw.shweta71@gmail.com" userId="46e237cc7b576f31" providerId="LiveId" clId="{CC2854AF-532D-42A1-BACF-AF1C25A95176}" dt="2024-09-16T15:46:01.905" v="1" actId="20577"/>
          <ac:spMkLst>
            <pc:docMk/>
            <pc:sldMk cId="0" sldId="256"/>
            <ac:spMk id="6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443435" y="3988296"/>
            <a:ext cx="10404872" cy="10404872"/>
          </a:xfrm>
          <a:custGeom>
            <a:avLst/>
            <a:gdLst/>
            <a:ahLst/>
            <a:cxnLst/>
            <a:rect l="l" t="t" r="r" b="b"/>
            <a:pathLst>
              <a:path w="10404872" h="10404872">
                <a:moveTo>
                  <a:pt x="10404873" y="0"/>
                </a:moveTo>
                <a:lnTo>
                  <a:pt x="0" y="0"/>
                </a:lnTo>
                <a:lnTo>
                  <a:pt x="0" y="10404872"/>
                </a:lnTo>
                <a:lnTo>
                  <a:pt x="10404873" y="10404872"/>
                </a:lnTo>
                <a:lnTo>
                  <a:pt x="1040487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9326562" y="-4106168"/>
            <a:ext cx="10404872" cy="10404872"/>
          </a:xfrm>
          <a:custGeom>
            <a:avLst/>
            <a:gdLst/>
            <a:ahLst/>
            <a:cxnLst/>
            <a:rect l="l" t="t" r="r" b="b"/>
            <a:pathLst>
              <a:path w="10404872" h="10404872">
                <a:moveTo>
                  <a:pt x="0" y="10404872"/>
                </a:moveTo>
                <a:lnTo>
                  <a:pt x="10404873" y="10404872"/>
                </a:lnTo>
                <a:lnTo>
                  <a:pt x="10404873" y="0"/>
                </a:lnTo>
                <a:lnTo>
                  <a:pt x="0" y="0"/>
                </a:lnTo>
                <a:lnTo>
                  <a:pt x="0" y="1040487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563519" y="2611643"/>
            <a:ext cx="1785379" cy="1798753"/>
          </a:xfrm>
          <a:custGeom>
            <a:avLst/>
            <a:gdLst/>
            <a:ahLst/>
            <a:cxnLst/>
            <a:rect l="l" t="t" r="r" b="b"/>
            <a:pathLst>
              <a:path w="1785379" h="1798753">
                <a:moveTo>
                  <a:pt x="0" y="0"/>
                </a:moveTo>
                <a:lnTo>
                  <a:pt x="1785379" y="0"/>
                </a:lnTo>
                <a:lnTo>
                  <a:pt x="1785379" y="1798753"/>
                </a:lnTo>
                <a:lnTo>
                  <a:pt x="0" y="17987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348126" y="2853743"/>
            <a:ext cx="13591748" cy="4498665"/>
            <a:chOff x="0" y="-76200"/>
            <a:chExt cx="18122331" cy="5998219"/>
          </a:xfrm>
        </p:grpSpPr>
        <p:sp>
          <p:nvSpPr>
            <p:cNvPr id="6" name="TextBox 6"/>
            <p:cNvSpPr txBox="1"/>
            <p:nvPr/>
          </p:nvSpPr>
          <p:spPr>
            <a:xfrm>
              <a:off x="0" y="-76200"/>
              <a:ext cx="18122331" cy="4960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53"/>
                </a:lnSpc>
              </a:pPr>
              <a:r>
                <a:rPr lang="en-US" sz="11550" dirty="0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    </a:t>
              </a:r>
              <a:r>
                <a:rPr lang="en-US" sz="11550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etflix</a:t>
              </a:r>
              <a:r>
                <a:rPr lang="en-US" sz="11550" dirty="0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 </a:t>
              </a:r>
            </a:p>
            <a:p>
              <a:pPr algn="ctr">
                <a:lnSpc>
                  <a:spcPts val="14553"/>
                </a:lnSpc>
              </a:pPr>
              <a:r>
                <a:rPr lang="en-US" sz="11550" dirty="0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Dataset Analysis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51053" y="5171471"/>
              <a:ext cx="18071278" cy="75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10"/>
                </a:lnSpc>
                <a:spcBef>
                  <a:spcPct val="0"/>
                </a:spcBef>
              </a:pPr>
              <a:r>
                <a:rPr lang="en-US" sz="3436" dirty="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Utilizing Python Libraries for Data Exploration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785316" y="9248775"/>
            <a:ext cx="389227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en-US" sz="4000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-By Shweta Shaw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806338"/>
            <a:ext cx="16626286" cy="1872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20"/>
              </a:lnSpc>
            </a:pPr>
            <a:r>
              <a:rPr lang="en-US" sz="3200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Q3.</a:t>
            </a:r>
            <a:r>
              <a:rPr lang="en-US" sz="3200" b="1" i="0" dirty="0">
                <a:solidFill>
                  <a:schemeClr val="bg2"/>
                </a:solidFill>
                <a:effectLst/>
                <a:latin typeface="system-ui"/>
              </a:rPr>
              <a:t>For 'House Of Cards’, what is the show id and who is the director of this show?</a:t>
            </a:r>
          </a:p>
          <a:p>
            <a:pPr marL="0" lvl="0" indent="0" algn="l">
              <a:lnSpc>
                <a:spcPts val="7320"/>
              </a:lnSpc>
            </a:pPr>
            <a:endParaRPr lang="en-US" sz="6100" dirty="0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83816-B8D4-F511-BF55-3E2BADA4FC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095500"/>
            <a:ext cx="16230600" cy="7696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51EF1-D06F-5CAA-A408-CDE2C228EC2C}"/>
              </a:ext>
            </a:extLst>
          </p:cNvPr>
          <p:cNvSpPr txBox="1"/>
          <p:nvPr/>
        </p:nvSpPr>
        <p:spPr>
          <a:xfrm>
            <a:off x="685800" y="495300"/>
            <a:ext cx="16611600" cy="1866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7320"/>
              </a:lnSpc>
            </a:pPr>
            <a:r>
              <a:rPr lang="en-US" sz="4000" b="1" i="0" dirty="0">
                <a:solidFill>
                  <a:schemeClr val="bg1"/>
                </a:solidFill>
                <a:effectLst/>
                <a:latin typeface="system-ui"/>
              </a:rPr>
              <a:t>Q4.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system-ui"/>
              </a:rPr>
              <a:t>In which year highest number of the TV Shows and Movies were released  Show with Bar Graph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062857-BA50-87CD-6E72-29C2AE9D80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19" y="2361324"/>
            <a:ext cx="11911781" cy="75827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3E38A7-AF73-149F-C1FC-F8503C2172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4781" y="2338464"/>
            <a:ext cx="4572000" cy="758277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5010150"/>
            <a:ext cx="7079061" cy="559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59"/>
              </a:lnSpc>
            </a:pPr>
            <a:r>
              <a:rPr lang="en-US" sz="2999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097864-890C-8B93-C6AA-0EFD8329FE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95300"/>
            <a:ext cx="11997221" cy="93302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A4884E-2C64-57DD-045C-E423D8C74E79}"/>
              </a:ext>
            </a:extLst>
          </p:cNvPr>
          <p:cNvSpPr txBox="1"/>
          <p:nvPr/>
        </p:nvSpPr>
        <p:spPr>
          <a:xfrm>
            <a:off x="12954000" y="2095500"/>
            <a:ext cx="43053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2"/>
                </a:solidFill>
              </a:rPr>
              <a:t>The bar graph shows the count of data points for each year in the "</a:t>
            </a:r>
            <a:r>
              <a:rPr lang="en-US" sz="3600" dirty="0" err="1">
                <a:solidFill>
                  <a:schemeClr val="bg2"/>
                </a:solidFill>
              </a:rPr>
              <a:t>Date_N</a:t>
            </a:r>
            <a:r>
              <a:rPr lang="en-US" sz="3600" dirty="0">
                <a:solidFill>
                  <a:schemeClr val="bg2"/>
                </a:solidFill>
              </a:rPr>
              <a:t>" column. The year with the highest count is 2019, followed by 2020 and 2018. </a:t>
            </a:r>
            <a:endParaRPr lang="en-IN" sz="36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09600" y="419099"/>
            <a:ext cx="16192500" cy="33096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3200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Q5.</a:t>
            </a:r>
            <a:r>
              <a:rPr lang="en-US" sz="3200" b="1" i="0" dirty="0">
                <a:solidFill>
                  <a:schemeClr val="bg2"/>
                </a:solidFill>
                <a:effectLst/>
                <a:latin typeface="system-ui"/>
              </a:rPr>
              <a:t>How many Movies &amp; TV are in the dataset? Show with Bar Graph</a:t>
            </a:r>
          </a:p>
          <a:p>
            <a:pPr algn="l">
              <a:lnSpc>
                <a:spcPts val="8640"/>
              </a:lnSpc>
            </a:pPr>
            <a:endParaRPr lang="en-US" sz="3200" dirty="0">
              <a:solidFill>
                <a:schemeClr val="bg2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endParaRPr lang="en-US" sz="7200" dirty="0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A3AFDF-B038-9455-ED33-F434BF28E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790700"/>
            <a:ext cx="10864966" cy="8153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5FF369-F520-4AD1-F8C8-BC2AF59234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1790699"/>
            <a:ext cx="6591300" cy="8153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09600" y="723900"/>
            <a:ext cx="14058900" cy="33096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3200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Q6. 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system-ui"/>
              </a:rPr>
              <a:t>Show all the Movies that were released in year  2020</a:t>
            </a:r>
          </a:p>
          <a:p>
            <a:pPr algn="l">
              <a:lnSpc>
                <a:spcPts val="8640"/>
              </a:lnSpc>
            </a:pPr>
            <a:endParaRPr lang="en-US" sz="3200" dirty="0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endParaRPr lang="en-US" sz="7200" dirty="0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1CDB01-2A19-B133-4BF9-50445779EF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36076"/>
            <a:ext cx="8839200" cy="7708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780D72-5351-7C0F-7145-326829CC8C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2236076"/>
            <a:ext cx="8534400" cy="755562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294142" y="3685817"/>
            <a:ext cx="3014006" cy="2915366"/>
          </a:xfrm>
          <a:custGeom>
            <a:avLst/>
            <a:gdLst/>
            <a:ahLst/>
            <a:cxnLst/>
            <a:rect l="l" t="t" r="r" b="b"/>
            <a:pathLst>
              <a:path w="3014006" h="2915366">
                <a:moveTo>
                  <a:pt x="0" y="0"/>
                </a:moveTo>
                <a:lnTo>
                  <a:pt x="3014006" y="0"/>
                </a:lnTo>
                <a:lnTo>
                  <a:pt x="3014006" y="2915366"/>
                </a:lnTo>
                <a:lnTo>
                  <a:pt x="0" y="2915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832750" y="4443413"/>
            <a:ext cx="16230600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919"/>
              </a:lnSpc>
              <a:spcBef>
                <a:spcPct val="0"/>
              </a:spcBef>
            </a:pPr>
            <a:r>
              <a:rPr lang="en-US" sz="9099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 ANALYSIS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26675" y="1751353"/>
            <a:ext cx="6102618" cy="3654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2319" lvl="1" indent="-516160">
              <a:lnSpc>
                <a:spcPts val="5737"/>
              </a:lnSpc>
              <a:spcBef>
                <a:spcPct val="0"/>
              </a:spcBef>
              <a:buFontTx/>
              <a:buAutoNum type="arabicPeriod"/>
            </a:pPr>
            <a:r>
              <a:rPr lang="en-US" sz="4800" b="1" i="0" dirty="0">
                <a:solidFill>
                  <a:schemeClr val="bg1"/>
                </a:solidFill>
                <a:effectLst/>
                <a:latin typeface="system-ui"/>
              </a:rPr>
              <a:t>Show only the Titles of all TV Shows that were released in India only.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30C542-36F3-E933-57C6-E5A1D3052E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149855"/>
            <a:ext cx="9059539" cy="569674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04B79F-F087-FC2A-DE91-CFBEA287A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1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40" y="11430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2973509"/>
            <a:ext cx="6102618" cy="73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7"/>
              </a:lnSpc>
              <a:spcBef>
                <a:spcPct val="0"/>
              </a:spcBef>
            </a:pPr>
            <a:r>
              <a:rPr lang="en-US" sz="478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D76FFC-570E-3B10-E0A4-F5B7A05D2B55}"/>
              </a:ext>
            </a:extLst>
          </p:cNvPr>
          <p:cNvSpPr txBox="1"/>
          <p:nvPr/>
        </p:nvSpPr>
        <p:spPr>
          <a:xfrm>
            <a:off x="1028700" y="1103984"/>
            <a:ext cx="147828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solidFill>
                  <a:schemeClr val="bg1"/>
                </a:solidFill>
                <a:effectLst/>
              </a:rPr>
              <a:t>Q2. Show Top 10 Directors, who gave the highest number of TV Shows &amp; Movies to Netflix?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9323B7-FADD-B44E-926C-F0CAA9A615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3009843"/>
            <a:ext cx="16230600" cy="68626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430D1BD-09AE-7C29-C0ED-0F7FB48641BB}"/>
              </a:ext>
            </a:extLst>
          </p:cNvPr>
          <p:cNvSpPr txBox="1"/>
          <p:nvPr/>
        </p:nvSpPr>
        <p:spPr>
          <a:xfrm>
            <a:off x="990600" y="952500"/>
            <a:ext cx="1328923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solidFill>
                  <a:schemeClr val="bg1"/>
                </a:solidFill>
                <a:effectLst/>
              </a:rPr>
              <a:t>Q3. </a:t>
            </a:r>
            <a:r>
              <a:rPr lang="en-US" sz="3200" b="1" i="0" dirty="0">
                <a:solidFill>
                  <a:schemeClr val="bg2"/>
                </a:solidFill>
                <a:effectLst/>
              </a:rPr>
              <a:t>How many TV Shows got the 'R' rating after year 2018?</a:t>
            </a:r>
          </a:p>
          <a:p>
            <a:pPr algn="r"/>
            <a:r>
              <a:rPr lang="en-US" dirty="0">
                <a:effectLst/>
                <a:latin typeface="var(--jp-cell-prompt-font-family)"/>
              </a:rPr>
              <a:t>]:</a:t>
            </a:r>
          </a:p>
          <a:p>
            <a:br>
              <a:rPr lang="en-US" b="0" i="0" dirty="0">
                <a:effectLst/>
                <a:latin typeface="menlo"/>
              </a:rPr>
            </a:b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D908E5-46BC-4E54-077A-D44D3406A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019300"/>
            <a:ext cx="16306800" cy="7848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48963" y="1146520"/>
            <a:ext cx="5363221" cy="7993961"/>
          </a:xfrm>
          <a:custGeom>
            <a:avLst/>
            <a:gdLst/>
            <a:ahLst/>
            <a:cxnLst/>
            <a:rect l="l" t="t" r="r" b="b"/>
            <a:pathLst>
              <a:path w="5363221" h="7993961">
                <a:moveTo>
                  <a:pt x="0" y="0"/>
                </a:moveTo>
                <a:lnTo>
                  <a:pt x="5363221" y="0"/>
                </a:lnTo>
                <a:lnTo>
                  <a:pt x="5363221" y="7993960"/>
                </a:lnTo>
                <a:lnTo>
                  <a:pt x="0" y="7993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295834" y="2771863"/>
            <a:ext cx="8269479" cy="4743273"/>
            <a:chOff x="0" y="0"/>
            <a:chExt cx="7981950" cy="4578350"/>
          </a:xfrm>
        </p:grpSpPr>
        <p:sp>
          <p:nvSpPr>
            <p:cNvPr id="4" name="Freeform 4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292929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92929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-5603" r="-5603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028700" y="1802161"/>
            <a:ext cx="7822101" cy="4547942"/>
            <a:chOff x="0" y="0"/>
            <a:chExt cx="10429468" cy="606392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10429468" cy="1778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560"/>
                </a:lnSpc>
                <a:spcBef>
                  <a:spcPct val="0"/>
                </a:spcBef>
              </a:pPr>
              <a:r>
                <a:rPr lang="en-US" sz="8800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Introduction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534837"/>
              <a:ext cx="10429468" cy="35290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This project focuses on analyzing Netflix dataset , focusing on various data analysis techniques using Python functions and libraries</a:t>
              </a:r>
            </a:p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endParaRPr lang="en-US" sz="30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294142" y="3685817"/>
            <a:ext cx="3014006" cy="2915366"/>
          </a:xfrm>
          <a:custGeom>
            <a:avLst/>
            <a:gdLst/>
            <a:ahLst/>
            <a:cxnLst/>
            <a:rect l="l" t="t" r="r" b="b"/>
            <a:pathLst>
              <a:path w="3014006" h="2915366">
                <a:moveTo>
                  <a:pt x="0" y="0"/>
                </a:moveTo>
                <a:lnTo>
                  <a:pt x="3014006" y="0"/>
                </a:lnTo>
                <a:lnTo>
                  <a:pt x="3014006" y="2915366"/>
                </a:lnTo>
                <a:lnTo>
                  <a:pt x="0" y="2915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832750" y="4443413"/>
            <a:ext cx="16230600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919"/>
              </a:lnSpc>
              <a:spcBef>
                <a:spcPct val="0"/>
              </a:spcBef>
            </a:pPr>
            <a:r>
              <a:rPr lang="en-US" sz="9099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Insights and Results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152503"/>
            <a:ext cx="16230600" cy="643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2" lvl="1" indent="-356236" algn="l">
              <a:lnSpc>
                <a:spcPts val="462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Dataset Structure: The dataset consists of 7789 rows and 11 columns, including columns like Show Id, Category, Title, Director, Cast, Country, Release Date, Rating, Duration, Type, and Description.</a:t>
            </a:r>
          </a:p>
          <a:p>
            <a:pPr marL="712472" lvl="1" indent="-356236" algn="l">
              <a:lnSpc>
                <a:spcPts val="4620"/>
              </a:lnSpc>
              <a:buFont typeface="Arial"/>
              <a:buChar char="•"/>
            </a:pPr>
            <a:endParaRPr lang="en-US" sz="3200" dirty="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712472" lvl="1" indent="-356236" algn="l">
              <a:lnSpc>
                <a:spcPts val="462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Data Overview: The head() function reveals the first 5 records, while the tail() function shows the last 5 records, providing a snapshot of the dataset’s content .</a:t>
            </a:r>
          </a:p>
          <a:p>
            <a:pPr marL="356236" lvl="1" algn="l">
              <a:lnSpc>
                <a:spcPts val="4620"/>
              </a:lnSpc>
            </a:pPr>
            <a:r>
              <a:rPr lang="en-US" sz="32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</a:p>
          <a:p>
            <a:pPr marL="712472" lvl="1" indent="-356236" algn="l">
              <a:lnSpc>
                <a:spcPts val="462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Shape and Size: The shape command indicates the dataset's dimensions (7789 rows and 11 columns), while the size command shows a total of 85,679 elements, highlighting the dataset's extensive scope..</a:t>
            </a:r>
          </a:p>
          <a:p>
            <a:pPr marL="0" lvl="0" indent="0" algn="l">
              <a:lnSpc>
                <a:spcPts val="4620"/>
              </a:lnSpc>
              <a:spcBef>
                <a:spcPct val="0"/>
              </a:spcBef>
            </a:pPr>
            <a:endParaRPr lang="en-US" sz="3300" dirty="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019175"/>
            <a:ext cx="14899943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20"/>
              </a:lnSpc>
            </a:pPr>
            <a:r>
              <a:rPr lang="en-US" sz="76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Key Findings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2413272"/>
            <a:ext cx="18211800" cy="5767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69293" lvl="1" indent="-334646" algn="l">
              <a:lnSpc>
                <a:spcPts val="4340"/>
              </a:lnSpc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Data Overview and Insights:</a:t>
            </a:r>
          </a:p>
          <a:p>
            <a:pPr marL="334647" lvl="1" algn="l">
              <a:lnSpc>
                <a:spcPts val="4340"/>
              </a:lnSpc>
            </a:pPr>
            <a:r>
              <a:rPr lang="en-US" sz="3200" dirty="0">
                <a:solidFill>
                  <a:schemeClr val="bg1"/>
                </a:solidFill>
              </a:rPr>
              <a:t>The dataset contains 7789 rows and 11 columns, offering a comprehensive view of various TV shows and movies.</a:t>
            </a:r>
          </a:p>
          <a:p>
            <a:pPr marL="669293" lvl="1" indent="-334646" algn="l">
              <a:lnSpc>
                <a:spcPts val="4340"/>
              </a:lnSpc>
              <a:buFont typeface="Arial"/>
              <a:buChar char="•"/>
            </a:pPr>
            <a:endParaRPr lang="en-US" sz="3200" dirty="0">
              <a:solidFill>
                <a:schemeClr val="bg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r>
              <a:rPr lang="en-US" sz="3200" b="1" dirty="0">
                <a:solidFill>
                  <a:schemeClr val="bg1"/>
                </a:solidFill>
              </a:rPr>
              <a:t>   2. Understanding Dataset Structure: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b="1" dirty="0">
                <a:solidFill>
                  <a:schemeClr val="bg1"/>
                </a:solidFill>
              </a:rPr>
              <a:t>    Shape Analysis:</a:t>
            </a:r>
            <a:r>
              <a:rPr lang="en-US" sz="3200" dirty="0">
                <a:solidFill>
                  <a:schemeClr val="bg1"/>
                </a:solidFill>
              </a:rPr>
              <a:t> The dataset’s  7789 rows and 11 columns reveals its shape and scope .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    Size Analysis:</a:t>
            </a:r>
            <a:r>
              <a:rPr lang="en-US" sz="3200" dirty="0">
                <a:solidFill>
                  <a:schemeClr val="bg1"/>
                </a:solidFill>
              </a:rPr>
              <a:t> With  85,679 elements, the dataset offers extensive information for detailed analysis</a:t>
            </a:r>
          </a:p>
          <a:p>
            <a:endParaRPr lang="en-US" sz="3200" dirty="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4340"/>
              </a:lnSpc>
            </a:pPr>
            <a:r>
              <a:rPr lang="en-US" sz="32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  3 Informed Decision-Making</a:t>
            </a:r>
          </a:p>
          <a:p>
            <a:pPr marL="334647" lvl="1" algn="l">
              <a:lnSpc>
                <a:spcPts val="4340"/>
              </a:lnSpc>
            </a:pPr>
            <a:r>
              <a:rPr lang="en-US" sz="32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Data-driven insights enable precise resource allocation and competitive positioning.</a:t>
            </a:r>
          </a:p>
          <a:p>
            <a:pPr marL="0" lvl="0" indent="0" algn="l">
              <a:lnSpc>
                <a:spcPts val="4340"/>
              </a:lnSpc>
              <a:spcBef>
                <a:spcPct val="0"/>
              </a:spcBef>
            </a:pPr>
            <a:endParaRPr lang="en-US" sz="3100" dirty="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688096"/>
            <a:ext cx="14899943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520"/>
              </a:lnSpc>
            </a:pPr>
            <a:r>
              <a:rPr lang="en-US" sz="7100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Business Impact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F72A20F-FA2F-7795-B6F0-88F9EEECE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762" y="0"/>
            <a:ext cx="18297525" cy="10287000"/>
          </a:xfrm>
          <a:custGeom>
            <a:avLst/>
            <a:gdLst/>
            <a:ahLst/>
            <a:cxnLst/>
            <a:rect l="l" t="t" r="r" b="b"/>
            <a:pathLst>
              <a:path w="18297525" h="10287000">
                <a:moveTo>
                  <a:pt x="0" y="0"/>
                </a:moveTo>
                <a:lnTo>
                  <a:pt x="18297524" y="0"/>
                </a:lnTo>
                <a:lnTo>
                  <a:pt x="182975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095863" y="3273016"/>
            <a:ext cx="12096273" cy="3740969"/>
            <a:chOff x="0" y="0"/>
            <a:chExt cx="16128364" cy="4987958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16128364" cy="1778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10560"/>
                </a:lnSpc>
                <a:spcBef>
                  <a:spcPct val="0"/>
                </a:spcBef>
              </a:pPr>
              <a:r>
                <a:rPr lang="en-US" sz="8800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             Thank you!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51600"/>
              <a:ext cx="16128364" cy="3036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For exploring this presentation on the Netflix data analysis project. Your interest and engagement are greatly appreciated as we continue to uncover valuable insights from the data.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923382" y="4599001"/>
            <a:ext cx="2199205" cy="2277896"/>
          </a:xfrm>
          <a:custGeom>
            <a:avLst/>
            <a:gdLst/>
            <a:ahLst/>
            <a:cxnLst/>
            <a:rect l="l" t="t" r="r" b="b"/>
            <a:pathLst>
              <a:path w="2199205" h="2277896">
                <a:moveTo>
                  <a:pt x="0" y="0"/>
                </a:moveTo>
                <a:lnTo>
                  <a:pt x="2199205" y="0"/>
                </a:lnTo>
                <a:lnTo>
                  <a:pt x="2199205" y="2277896"/>
                </a:lnTo>
                <a:lnTo>
                  <a:pt x="0" y="22778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77542" y="1504950"/>
            <a:ext cx="2032906" cy="2341205"/>
          </a:xfrm>
          <a:custGeom>
            <a:avLst/>
            <a:gdLst/>
            <a:ahLst/>
            <a:cxnLst/>
            <a:rect l="l" t="t" r="r" b="b"/>
            <a:pathLst>
              <a:path w="2032906" h="2341205">
                <a:moveTo>
                  <a:pt x="0" y="0"/>
                </a:moveTo>
                <a:lnTo>
                  <a:pt x="2032906" y="0"/>
                </a:lnTo>
                <a:lnTo>
                  <a:pt x="2032906" y="2341205"/>
                </a:lnTo>
                <a:lnTo>
                  <a:pt x="0" y="23412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2166409"/>
            <a:ext cx="14773695" cy="373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Load and clean the Netflix dataset</a:t>
            </a:r>
          </a:p>
          <a:p>
            <a:pPr algn="l">
              <a:lnSpc>
                <a:spcPts val="4200"/>
              </a:lnSpc>
            </a:pPr>
            <a:endParaRPr lang="en-US" sz="3000" dirty="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47703" lvl="1" indent="-323852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Understand the dataset’s structure</a:t>
            </a:r>
          </a:p>
          <a:p>
            <a:pPr algn="l">
              <a:lnSpc>
                <a:spcPts val="4200"/>
              </a:lnSpc>
            </a:pPr>
            <a:endParaRPr lang="en-US" sz="3000" dirty="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47703" lvl="1" indent="-323852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Perform exploratory data analysis (EDA)</a:t>
            </a:r>
          </a:p>
          <a:p>
            <a:pPr algn="l">
              <a:lnSpc>
                <a:spcPts val="4200"/>
              </a:lnSpc>
            </a:pPr>
            <a:endParaRPr lang="en-US" sz="3000" dirty="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47703" lvl="1" indent="-323852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Drive Strategic Decision-Making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19175"/>
            <a:ext cx="14899943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60"/>
              </a:lnSpc>
            </a:pPr>
            <a:r>
              <a:rPr lang="en-US" sz="63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Objectives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65576" y="6391122"/>
            <a:ext cx="14899943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60"/>
              </a:lnSpc>
            </a:pPr>
            <a:r>
              <a:rPr lang="en-US" sz="63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Scope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4948" y="7777386"/>
            <a:ext cx="14773695" cy="1030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This project analyzes a Netflix dataset , using python and Pandas to explore and gain insights into its structure and content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5938025"/>
            <a:ext cx="1623060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866775" y="5776100"/>
            <a:ext cx="323850" cy="32385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6324781" y="5776100"/>
            <a:ext cx="323850" cy="3238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2000370" y="5776100"/>
            <a:ext cx="323850" cy="3238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7097375" y="5776100"/>
            <a:ext cx="323850" cy="32385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3019290" y="3335825"/>
            <a:ext cx="1210127" cy="1340265"/>
          </a:xfrm>
          <a:custGeom>
            <a:avLst/>
            <a:gdLst/>
            <a:ahLst/>
            <a:cxnLst/>
            <a:rect l="l" t="t" r="r" b="b"/>
            <a:pathLst>
              <a:path w="1210127" h="1340265">
                <a:moveTo>
                  <a:pt x="0" y="0"/>
                </a:moveTo>
                <a:lnTo>
                  <a:pt x="1210127" y="0"/>
                </a:lnTo>
                <a:lnTo>
                  <a:pt x="1210127" y="1340265"/>
                </a:lnTo>
                <a:lnTo>
                  <a:pt x="0" y="1340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668067" y="3400425"/>
            <a:ext cx="1275665" cy="1275665"/>
          </a:xfrm>
          <a:custGeom>
            <a:avLst/>
            <a:gdLst/>
            <a:ahLst/>
            <a:cxnLst/>
            <a:rect l="l" t="t" r="r" b="b"/>
            <a:pathLst>
              <a:path w="1275665" h="1275665">
                <a:moveTo>
                  <a:pt x="0" y="0"/>
                </a:moveTo>
                <a:lnTo>
                  <a:pt x="1275665" y="0"/>
                </a:lnTo>
                <a:lnTo>
                  <a:pt x="1275665" y="1275665"/>
                </a:lnTo>
                <a:lnTo>
                  <a:pt x="0" y="12756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382382" y="3400425"/>
            <a:ext cx="1286282" cy="1275665"/>
          </a:xfrm>
          <a:custGeom>
            <a:avLst/>
            <a:gdLst/>
            <a:ahLst/>
            <a:cxnLst/>
            <a:rect l="l" t="t" r="r" b="b"/>
            <a:pathLst>
              <a:path w="1286282" h="1275665">
                <a:moveTo>
                  <a:pt x="0" y="0"/>
                </a:moveTo>
                <a:lnTo>
                  <a:pt x="1286281" y="0"/>
                </a:lnTo>
                <a:lnTo>
                  <a:pt x="1286281" y="1275665"/>
                </a:lnTo>
                <a:lnTo>
                  <a:pt x="0" y="12756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6621577" y="655257"/>
            <a:ext cx="5044845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Workflow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6841212"/>
            <a:ext cx="3364925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 Collection and Loading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966169" y="6841212"/>
            <a:ext cx="3364925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 Cleaning and Transformation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056300" y="6841212"/>
            <a:ext cx="3364925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 Analysis and Insights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734867" y="6841212"/>
            <a:ext cx="3364925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 Storage and Management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971323"/>
            <a:ext cx="14773695" cy="5258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Data Sources</a:t>
            </a:r>
          </a:p>
          <a:p>
            <a:pPr algn="l">
              <a:lnSpc>
                <a:spcPts val="4620"/>
              </a:lnSpc>
            </a:pPr>
            <a:endParaRPr lang="en-US" sz="3300" dirty="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712472" lvl="1" indent="-356236" algn="l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Netflix dataset containing information about movies, TV shows, directors, cast, genres, countries, duration, and ratings.</a:t>
            </a:r>
          </a:p>
          <a:p>
            <a:pPr algn="l">
              <a:lnSpc>
                <a:spcPts val="4620"/>
              </a:lnSpc>
            </a:pPr>
            <a:endParaRPr lang="en-US" sz="3300" dirty="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4620"/>
              </a:lnSpc>
            </a:pPr>
            <a:r>
              <a:rPr lang="en-US" sz="33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Data Loading Process</a:t>
            </a:r>
          </a:p>
          <a:p>
            <a:pPr algn="l">
              <a:lnSpc>
                <a:spcPts val="4620"/>
              </a:lnSpc>
            </a:pPr>
            <a:endParaRPr lang="en-US" sz="3300" dirty="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712472" lvl="1" indent="-356236" algn="l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Data is loaded into a  Pandas Data frame using </a:t>
            </a:r>
            <a:r>
              <a:rPr lang="en-US" sz="3300" dirty="0" err="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pd.read_csv</a:t>
            </a:r>
            <a:r>
              <a:rPr lang="en-US" sz="33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() after importing the Pandas library in Python. 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028700"/>
            <a:ext cx="14899943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80"/>
              </a:lnSpc>
            </a:pPr>
            <a:r>
              <a:rPr lang="en-US" sz="79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 Collection and Loading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294142" y="3685817"/>
            <a:ext cx="3014006" cy="2915366"/>
          </a:xfrm>
          <a:custGeom>
            <a:avLst/>
            <a:gdLst/>
            <a:ahLst/>
            <a:cxnLst/>
            <a:rect l="l" t="t" r="r" b="b"/>
            <a:pathLst>
              <a:path w="3014006" h="2915366">
                <a:moveTo>
                  <a:pt x="0" y="0"/>
                </a:moveTo>
                <a:lnTo>
                  <a:pt x="3014006" y="0"/>
                </a:lnTo>
                <a:lnTo>
                  <a:pt x="3014006" y="2915366"/>
                </a:lnTo>
                <a:lnTo>
                  <a:pt x="0" y="2915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832750" y="4443413"/>
            <a:ext cx="16230600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919"/>
              </a:lnSpc>
              <a:spcBef>
                <a:spcPct val="0"/>
              </a:spcBef>
            </a:pPr>
            <a:r>
              <a:rPr lang="en-US" sz="9099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 CLEANING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13200" y="519113"/>
            <a:ext cx="15865699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424943" lvl="1" indent="-712472" algn="l">
              <a:lnSpc>
                <a:spcPts val="7920"/>
              </a:lnSpc>
              <a:spcBef>
                <a:spcPct val="0"/>
              </a:spcBef>
              <a:buAutoNum type="arabicPeriod"/>
            </a:pPr>
            <a:r>
              <a:rPr lang="en-US" sz="6600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Enhancements in Netflix Data Set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295400" y="2025790"/>
            <a:ext cx="13160847" cy="7111584"/>
            <a:chOff x="-130935" y="-9525"/>
            <a:chExt cx="17547796" cy="9482113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7416861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endParaRPr lang="en-US" sz="3200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130935" y="170895"/>
              <a:ext cx="17416861" cy="9301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l">
                <a:lnSpc>
                  <a:spcPts val="33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200" dirty="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Identify missing values using the is null() function</a:t>
              </a:r>
            </a:p>
            <a:p>
              <a:pPr marL="259080" lvl="1" algn="l">
                <a:lnSpc>
                  <a:spcPts val="3359"/>
                </a:lnSpc>
                <a:spcBef>
                  <a:spcPct val="0"/>
                </a:spcBef>
              </a:pPr>
              <a:endParaRPr lang="en-US" sz="32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marL="518160" lvl="1" indent="-259080" algn="l">
                <a:lnSpc>
                  <a:spcPts val="33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200" u="none" dirty="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Remove rows with missing data using the </a:t>
              </a:r>
              <a:r>
                <a:rPr lang="en-US" sz="3200" u="none" dirty="0" err="1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dropna</a:t>
              </a:r>
              <a:r>
                <a:rPr lang="en-US" sz="3200" u="none" dirty="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() function</a:t>
              </a:r>
            </a:p>
            <a:p>
              <a:pPr marL="259080" lvl="1" algn="l">
                <a:lnSpc>
                  <a:spcPts val="3359"/>
                </a:lnSpc>
                <a:spcBef>
                  <a:spcPct val="0"/>
                </a:spcBef>
              </a:pPr>
              <a:endParaRPr lang="en-US" sz="3200" u="none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marL="518160" lvl="1" indent="-259080" algn="l">
                <a:lnSpc>
                  <a:spcPts val="33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200" dirty="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Delete duplicate records with the duplicate() function</a:t>
              </a:r>
            </a:p>
            <a:p>
              <a:pPr marL="259080" lvl="1" algn="l">
                <a:lnSpc>
                  <a:spcPts val="3359"/>
                </a:lnSpc>
                <a:spcBef>
                  <a:spcPct val="0"/>
                </a:spcBef>
              </a:pPr>
              <a:endParaRPr lang="en-US" sz="32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marL="518160" lvl="1" indent="-259080" algn="l">
                <a:lnSpc>
                  <a:spcPts val="33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200" u="none" dirty="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Remove duplicates using the </a:t>
              </a:r>
              <a:r>
                <a:rPr lang="en-US" sz="3200" u="none" dirty="0" err="1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drop_duplicates</a:t>
              </a:r>
              <a:r>
                <a:rPr lang="en-US" sz="3200" u="none" dirty="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() function</a:t>
              </a:r>
            </a:p>
            <a:p>
              <a:pPr marL="259080" lvl="1" algn="l">
                <a:lnSpc>
                  <a:spcPts val="3359"/>
                </a:lnSpc>
                <a:spcBef>
                  <a:spcPct val="0"/>
                </a:spcBef>
              </a:pPr>
              <a:endParaRPr lang="en-US" sz="3200" u="none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marL="518160" lvl="1" indent="-259080" algn="l">
                <a:lnSpc>
                  <a:spcPts val="33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200" dirty="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Filter and group data using functions like str . contains (), </a:t>
              </a:r>
              <a:r>
                <a:rPr lang="en-US" sz="3200" dirty="0" err="1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isin</a:t>
              </a:r>
              <a:r>
                <a:rPr lang="en-US" sz="3200" dirty="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(), and group by()</a:t>
              </a:r>
            </a:p>
            <a:p>
              <a:pPr marL="518160" lvl="1" indent="-259080" algn="l">
                <a:lnSpc>
                  <a:spcPts val="3359"/>
                </a:lnSpc>
                <a:spcBef>
                  <a:spcPct val="0"/>
                </a:spcBef>
                <a:buFont typeface="Arial"/>
                <a:buChar char="•"/>
              </a:pPr>
              <a:endParaRPr lang="en-US" sz="32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marL="518160" lvl="1" indent="-259080" algn="l">
                <a:lnSpc>
                  <a:spcPts val="33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200" dirty="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Create new columns and filtered Data Frames as needed for analysis.</a:t>
              </a:r>
            </a:p>
            <a:p>
              <a:pPr marL="259080" lvl="1" algn="l">
                <a:lnSpc>
                  <a:spcPts val="3359"/>
                </a:lnSpc>
                <a:spcBef>
                  <a:spcPct val="0"/>
                </a:spcBef>
              </a:pPr>
              <a:endParaRPr lang="en-US" sz="32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marL="518160" lvl="1" indent="-259080" algn="l">
                <a:lnSpc>
                  <a:spcPts val="33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200" dirty="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Ensure data quality before moving on to visualization and further exploration.</a:t>
              </a:r>
              <a:endParaRPr lang="en-US" sz="3200" u="none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93601" y="4701772"/>
            <a:ext cx="13062646" cy="1146337"/>
            <a:chOff x="0" y="-9525"/>
            <a:chExt cx="17416861" cy="1528449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"/>
              <a:ext cx="17416861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endParaRPr lang="en-US" sz="3200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88607"/>
              <a:ext cx="17416861" cy="530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endParaRPr lang="en-US" sz="24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93601" y="7377755"/>
            <a:ext cx="13062646" cy="1146337"/>
            <a:chOff x="0" y="-9525"/>
            <a:chExt cx="17416861" cy="1528449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9525"/>
              <a:ext cx="17416861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endParaRPr lang="en-US" sz="3200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988607"/>
              <a:ext cx="17416861" cy="530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endParaRPr lang="en-US" sz="24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143500" y="329596"/>
            <a:ext cx="7499797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 CLEANING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8A9122-FB93-1A0F-5648-78CF5B9131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22" y="2113093"/>
            <a:ext cx="9448800" cy="74495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EACE4C-C64A-7520-A4A3-1697F5C92A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044" y="2113093"/>
            <a:ext cx="8001000" cy="744958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98541" y="1660572"/>
            <a:ext cx="7079061" cy="307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59"/>
              </a:lnSpc>
            </a:pPr>
            <a:r>
              <a:rPr lang="en-US" sz="2999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 identify missing values use the </a:t>
            </a:r>
            <a:r>
              <a:rPr lang="en-US" sz="2999" dirty="0" err="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isnull</a:t>
            </a:r>
            <a:r>
              <a:rPr lang="en-US" sz="2999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() function to check for entry and find True for null values. Apply this to the Data-frame and use .sum() to count the nulls in each column.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97081" y="511958"/>
            <a:ext cx="6477922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4000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2. Check Null Values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B6F099-3EBC-72AF-B027-00E786C5E2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622" y="694917"/>
            <a:ext cx="9409778" cy="58491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E05E26-319E-F8E9-D46E-EAE026560A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058182"/>
            <a:ext cx="5943599" cy="471685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668</Words>
  <Application>Microsoft Office PowerPoint</Application>
  <PresentationFormat>Custom</PresentationFormat>
  <Paragraphs>79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system-ui</vt:lpstr>
      <vt:lpstr>Calibri</vt:lpstr>
      <vt:lpstr>Public Sans Bold</vt:lpstr>
      <vt:lpstr>HK Grotesk Bold</vt:lpstr>
      <vt:lpstr>Public Sans</vt:lpstr>
      <vt:lpstr>var(--jp-cell-prompt-font-family)</vt:lpstr>
      <vt:lpstr>menlo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Netflix Data Analysis</dc:title>
  <dc:creator>Shweta Shaw</dc:creator>
  <cp:keywords>Shweta Shaw</cp:keywords>
  <cp:lastModifiedBy>shaw.shweta71@gmail.com</cp:lastModifiedBy>
  <cp:revision>5</cp:revision>
  <dcterms:created xsi:type="dcterms:W3CDTF">2006-08-16T00:00:00Z</dcterms:created>
  <dcterms:modified xsi:type="dcterms:W3CDTF">2024-09-16T15:46:32Z</dcterms:modified>
  <dc:identifier>DAGKdcTX8YM</dc:identifier>
</cp:coreProperties>
</file>